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50" r:id="rId3"/>
    <p:sldId id="342" r:id="rId4"/>
    <p:sldId id="351" r:id="rId5"/>
    <p:sldId id="352" r:id="rId6"/>
    <p:sldId id="353" r:id="rId7"/>
    <p:sldId id="354" r:id="rId8"/>
    <p:sldId id="355" r:id="rId9"/>
    <p:sldId id="356" r:id="rId10"/>
    <p:sldId id="259" r:id="rId11"/>
  </p:sldIdLst>
  <p:sldSz cx="13681075" cy="7921625"/>
  <p:notesSz cx="6858000" cy="9144000"/>
  <p:defaultTextStyle>
    <a:defPPr>
      <a:defRPr lang="en-US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ica Palacios" initials="A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  <a:srgbClr val="3399FF"/>
    <a:srgbClr val="33CCCC"/>
    <a:srgbClr val="969696"/>
    <a:srgbClr val="33CCFF"/>
    <a:srgbClr val="99FFCC"/>
    <a:srgbClr val="CCFFCC"/>
    <a:srgbClr val="4D5B8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86757" autoAdjust="0"/>
  </p:normalViewPr>
  <p:slideViewPr>
    <p:cSldViewPr>
      <p:cViewPr varScale="1">
        <p:scale>
          <a:sx n="65" d="100"/>
          <a:sy n="65" d="100"/>
        </p:scale>
        <p:origin x="660" y="72"/>
      </p:cViewPr>
      <p:guideLst>
        <p:guide orient="horz" pos="2495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F04D6-F2E9-42B5-8AC2-DF20326E6314}" type="datetimeFigureOut">
              <a:rPr lang="es-CO" smtClean="0"/>
              <a:pPr/>
              <a:t>8/08/2024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DC8C2-87C0-4F1C-B2D8-D91592B3EE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236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26081" y="2460839"/>
            <a:ext cx="11628914" cy="169801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052161" y="4488921"/>
            <a:ext cx="9576753" cy="20244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3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4840167" y="366742"/>
            <a:ext cx="4605488" cy="78079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23707" y="366742"/>
            <a:ext cx="13588442" cy="780793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4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0711" y="5090378"/>
            <a:ext cx="11628914" cy="1573323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80711" y="3357523"/>
            <a:ext cx="11628914" cy="1732855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72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4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16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8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61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33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05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377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23707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0348690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054" y="2512182"/>
            <a:ext cx="6044851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949797" y="1773198"/>
            <a:ext cx="6047225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949797" y="2512182"/>
            <a:ext cx="6047225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5" y="315398"/>
            <a:ext cx="4500979" cy="134227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48920" y="315399"/>
            <a:ext cx="7648101" cy="6760887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84055" y="1657674"/>
            <a:ext cx="4500979" cy="5418612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81586" y="5545137"/>
            <a:ext cx="8208645" cy="65463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681586" y="707812"/>
            <a:ext cx="8208645" cy="4752975"/>
          </a:xfrm>
        </p:spPr>
        <p:txBody>
          <a:bodyPr/>
          <a:lstStyle>
            <a:lvl1pPr marL="0" indent="0">
              <a:buNone/>
              <a:defRPr sz="4300"/>
            </a:lvl1pPr>
            <a:lvl2pPr marL="617220" indent="0">
              <a:buNone/>
              <a:defRPr sz="3800"/>
            </a:lvl2pPr>
            <a:lvl3pPr marL="1234440" indent="0">
              <a:buNone/>
              <a:defRPr sz="3200"/>
            </a:lvl3pPr>
            <a:lvl4pPr marL="1851660" indent="0">
              <a:buNone/>
              <a:defRPr sz="2700"/>
            </a:lvl4pPr>
            <a:lvl5pPr marL="2468880" indent="0">
              <a:buNone/>
              <a:defRPr sz="2700"/>
            </a:lvl5pPr>
            <a:lvl6pPr marL="3086100" indent="0">
              <a:buNone/>
              <a:defRPr sz="2700"/>
            </a:lvl6pPr>
            <a:lvl7pPr marL="3703320" indent="0">
              <a:buNone/>
              <a:defRPr sz="2700"/>
            </a:lvl7pPr>
            <a:lvl8pPr marL="4320540" indent="0">
              <a:buNone/>
              <a:defRPr sz="2700"/>
            </a:lvl8pPr>
            <a:lvl9pPr marL="4937760" indent="0">
              <a:buNone/>
              <a:defRPr sz="27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681586" y="6199772"/>
            <a:ext cx="8208645" cy="929690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848380"/>
            <a:ext cx="12312968" cy="5227906"/>
          </a:xfrm>
          <a:prstGeom prst="rect">
            <a:avLst/>
          </a:prstGeom>
        </p:spPr>
        <p:txBody>
          <a:bodyPr vert="horz" lIns="123444" tIns="61722" rIns="123444" bIns="6172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AF815-7484-4C24-B8EC-E5B83B21B60A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2983" indent="-385763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003380" y="2448644"/>
            <a:ext cx="669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Andrés Bernal - 7003748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376041" y="1584548"/>
            <a:ext cx="8892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500"/>
              </a:spcAft>
            </a:pPr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 de Turbulencia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915" y="2607021"/>
            <a:ext cx="61204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Mecánica de Fluidos</a:t>
            </a:r>
          </a:p>
          <a:p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Mecatrónica  2024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67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27969" y="527075"/>
            <a:ext cx="11953106" cy="769441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algn="ctr"/>
            <a:r>
              <a:rPr lang="en-US" sz="5000" b="1" spc="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 R A C I A S</a:t>
            </a:r>
          </a:p>
        </p:txBody>
      </p:sp>
    </p:spTree>
    <p:extLst>
      <p:ext uri="{BB962C8B-B14F-4D97-AF65-F5344CB8AC3E}">
        <p14:creationId xmlns:p14="http://schemas.microsoft.com/office/powerpoint/2010/main" val="8510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El modelado de turbulencia es crucial para la simulación y el análisis de flujos turbulentos en la dinámica de fluidos computacional (CFD).</a:t>
            </a:r>
          </a:p>
        </p:txBody>
      </p:sp>
      <p:pic>
        <p:nvPicPr>
          <p:cNvPr id="1026" name="Picture 2" descr="Modelos de Turbulencia - NSIV.IO">
            <a:extLst>
              <a:ext uri="{FF2B5EF4-FFF2-40B4-BE49-F238E27FC236}">
                <a16:creationId xmlns:a16="http://schemas.microsoft.com/office/drawing/2014/main" id="{A25B27EE-CEEA-2EF7-734B-E62B5ABC8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15719" b="50878"/>
          <a:stretch/>
        </p:blipFill>
        <p:spPr bwMode="auto">
          <a:xfrm>
            <a:off x="1315920" y="3960812"/>
            <a:ext cx="11049233" cy="23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6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3833" y="557046"/>
            <a:ext cx="12312968" cy="1320271"/>
          </a:xfrm>
        </p:spPr>
        <p:txBody>
          <a:bodyPr>
            <a:noAutofit/>
          </a:bodyPr>
          <a:lstStyle/>
          <a:p>
            <a:r>
              <a:rPr lang="es-CO" sz="4400" dirty="0"/>
              <a:t>Modelos de Reynolds-</a:t>
            </a:r>
            <a:r>
              <a:rPr lang="es-CO" sz="4400" dirty="0" err="1"/>
              <a:t>Averaged</a:t>
            </a:r>
            <a:r>
              <a:rPr lang="es-CO" sz="4400" dirty="0"/>
              <a:t> Navier-Stokes (RANS):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DFD2D45-BD3D-1966-10EB-0C1B6AF05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53" y="1872580"/>
            <a:ext cx="12312968" cy="5227906"/>
          </a:xfrm>
        </p:spPr>
        <p:txBody>
          <a:bodyPr/>
          <a:lstStyle/>
          <a:p>
            <a:r>
              <a:rPr lang="es-MX" sz="3600" dirty="0"/>
              <a:t>Modelo de </a:t>
            </a:r>
            <a:r>
              <a:rPr lang="es-MX" sz="3600" dirty="0" err="1"/>
              <a:t>Spalart-Allmaras</a:t>
            </a:r>
            <a:r>
              <a:rPr lang="es-MX" dirty="0"/>
              <a:t>: </a:t>
            </a:r>
            <a:r>
              <a:rPr lang="es-MX" sz="2800" dirty="0"/>
              <a:t>Es un modelo simplificado que utiliza una sola ecuación para resolver la viscosidad turbulenta. Es especialmente útil para simulaciones de aerodinámica de aeronaves.</a:t>
            </a:r>
            <a:endParaRPr lang="es-CO" dirty="0"/>
          </a:p>
        </p:txBody>
      </p:sp>
      <p:pic>
        <p:nvPicPr>
          <p:cNvPr id="2050" name="Picture 2" descr="Turbulence models in CFD - RANS, DES, LES and DNS">
            <a:extLst>
              <a:ext uri="{FF2B5EF4-FFF2-40B4-BE49-F238E27FC236}">
                <a16:creationId xmlns:a16="http://schemas.microsoft.com/office/drawing/2014/main" id="{9ADABA6D-C005-5C8D-9412-23F303E3F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0"/>
          <a:stretch/>
        </p:blipFill>
        <p:spPr bwMode="auto">
          <a:xfrm rot="5400000">
            <a:off x="2802426" y="2495301"/>
            <a:ext cx="2225823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stentación, o por qué vuelan los aviones - Blogaero.com">
            <a:extLst>
              <a:ext uri="{FF2B5EF4-FFF2-40B4-BE49-F238E27FC236}">
                <a16:creationId xmlns:a16="http://schemas.microsoft.com/office/drawing/2014/main" id="{987E9565-8456-4DF9-ADD7-A145AA32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006" y="3960812"/>
            <a:ext cx="5583795" cy="27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37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CF50D-AB07-CFA8-8DAE-0B424565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07" y="1008484"/>
            <a:ext cx="12312968" cy="5227906"/>
          </a:xfrm>
        </p:spPr>
        <p:txBody>
          <a:bodyPr>
            <a:normAutofit/>
          </a:bodyPr>
          <a:lstStyle/>
          <a:p>
            <a:r>
              <a:rPr lang="es-MX" sz="2800" dirty="0"/>
              <a:t>Modelo k-ε (k-</a:t>
            </a:r>
            <a:r>
              <a:rPr lang="es-MX" sz="2800" dirty="0" err="1"/>
              <a:t>epsilon</a:t>
            </a:r>
            <a:r>
              <a:rPr lang="es-MX" sz="2800" dirty="0"/>
              <a:t>): Utiliza dos ecuaciones adicionales para resolver la energía cinética turbulenta (k) y la tasa de disipación de energía (ε). Es muy popular debido a su balance entre precisión y costo computacional.</a:t>
            </a:r>
            <a:endParaRPr lang="es-CO" sz="2800" dirty="0"/>
          </a:p>
        </p:txBody>
      </p:sp>
      <p:pic>
        <p:nvPicPr>
          <p:cNvPr id="3074" name="Picture 2" descr="Kuvan kuvausta ei ole saatavilla.">
            <a:extLst>
              <a:ext uri="{FF2B5EF4-FFF2-40B4-BE49-F238E27FC236}">
                <a16:creationId xmlns:a16="http://schemas.microsoft.com/office/drawing/2014/main" id="{A4D09B12-9EE5-9E48-FE71-D922E7565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2" b="20002"/>
          <a:stretch/>
        </p:blipFill>
        <p:spPr bwMode="auto">
          <a:xfrm>
            <a:off x="2879724" y="3168724"/>
            <a:ext cx="792162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4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1455-FF57-95B7-2C90-9C3A636D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717BE7-3E4A-60E6-D456-F4FBC459A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836" y="874371"/>
            <a:ext cx="12312968" cy="5227906"/>
          </a:xfrm>
        </p:spPr>
        <p:txBody>
          <a:bodyPr>
            <a:normAutofit/>
          </a:bodyPr>
          <a:lstStyle/>
          <a:p>
            <a:r>
              <a:rPr lang="es-MX" sz="3200" dirty="0"/>
              <a:t>Modelo k-ω (k-omega): Similar al k-ε, pero utiliza la tasa específica de disipación (ω) en lugar de ε. Es útil en aplicaciones cercanas a las paredes.</a:t>
            </a:r>
            <a:endParaRPr lang="es-CO" sz="3200" dirty="0"/>
          </a:p>
        </p:txBody>
      </p:sp>
      <p:pic>
        <p:nvPicPr>
          <p:cNvPr id="4098" name="Picture 2" descr="Turbulence Models: Which Should I Select? | SimScale">
            <a:extLst>
              <a:ext uri="{FF2B5EF4-FFF2-40B4-BE49-F238E27FC236}">
                <a16:creationId xmlns:a16="http://schemas.microsoft.com/office/drawing/2014/main" id="{7D755C89-8D61-5363-0EB3-72FA2A80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81" y="2736675"/>
            <a:ext cx="7632848" cy="42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5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84AE-7061-2A39-E22B-A28F15BC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3A1F9-8793-0B2F-D219-FA8295870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175" y="648444"/>
            <a:ext cx="12312968" cy="5227906"/>
          </a:xfrm>
        </p:spPr>
        <p:txBody>
          <a:bodyPr>
            <a:normAutofit/>
          </a:bodyPr>
          <a:lstStyle/>
          <a:p>
            <a:r>
              <a:rPr lang="es-MX" sz="3200" dirty="0"/>
              <a:t>Modelo de transición SST (</a:t>
            </a:r>
            <a:r>
              <a:rPr lang="es-MX" sz="3200" dirty="0" err="1"/>
              <a:t>Shear</a:t>
            </a:r>
            <a:r>
              <a:rPr lang="es-MX" sz="3200" dirty="0"/>
              <a:t> Stress </a:t>
            </a:r>
            <a:r>
              <a:rPr lang="es-MX" sz="3200" dirty="0" err="1"/>
              <a:t>Transport</a:t>
            </a:r>
            <a:r>
              <a:rPr lang="es-MX" sz="3200" dirty="0"/>
              <a:t>): Combina características de los modelos k-ε y k-ω, proporcionando una mayor precisión en la predicción de la separación de la capa límite.</a:t>
            </a:r>
            <a:endParaRPr lang="es-CO" sz="3200" dirty="0"/>
          </a:p>
        </p:txBody>
      </p:sp>
      <p:pic>
        <p:nvPicPr>
          <p:cNvPr id="5122" name="Picture 2" descr="Influence of the hexahedral block height for the SST turbulence model.... |  Download Scientific Diagram">
            <a:extLst>
              <a:ext uri="{FF2B5EF4-FFF2-40B4-BE49-F238E27FC236}">
                <a16:creationId xmlns:a16="http://schemas.microsoft.com/office/drawing/2014/main" id="{264F5CA3-F55B-EB09-538E-4B7DEC79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87" y="2354348"/>
            <a:ext cx="11241190" cy="49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2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E2E6A-1197-428C-699E-4FACB7D9F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</p:spPr>
        <p:txBody>
          <a:bodyPr anchor="ctr">
            <a:normAutofit/>
          </a:bodyPr>
          <a:lstStyle/>
          <a:p>
            <a:r>
              <a:rPr lang="es-CO" dirty="0" err="1"/>
              <a:t>Large</a:t>
            </a:r>
            <a:r>
              <a:rPr lang="es-CO" dirty="0"/>
              <a:t> Eddy </a:t>
            </a:r>
            <a:r>
              <a:rPr lang="es-CO" dirty="0" err="1"/>
              <a:t>Simulation</a:t>
            </a:r>
            <a:r>
              <a:rPr lang="es-CO" dirty="0"/>
              <a:t> (LES):</a:t>
            </a:r>
          </a:p>
        </p:txBody>
      </p:sp>
      <p:sp>
        <p:nvSpPr>
          <p:cNvPr id="6151" name="Text Placeholder 2">
            <a:extLst>
              <a:ext uri="{FF2B5EF4-FFF2-40B4-BE49-F238E27FC236}">
                <a16:creationId xmlns:a16="http://schemas.microsoft.com/office/drawing/2014/main" id="{D4C517F5-1941-8A27-2482-40C8D85F2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8C3ED-8AE3-A893-F295-E70FC77FD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054" y="2512182"/>
            <a:ext cx="6044851" cy="4564104"/>
          </a:xfrm>
        </p:spPr>
        <p:txBody>
          <a:bodyPr>
            <a:normAutofit/>
          </a:bodyPr>
          <a:lstStyle/>
          <a:p>
            <a:r>
              <a:rPr lang="es-MX"/>
              <a:t>Este enfoque resuelve las grandes estructuras turbulentas directamente y modela las estructuras más pequeñas. LES proporciona resultados más precisos que los modelos RANS, pero a un costo computacional mucho mayor.</a:t>
            </a:r>
            <a:endParaRPr lang="es-CO"/>
          </a:p>
        </p:txBody>
      </p:sp>
      <p:sp>
        <p:nvSpPr>
          <p:cNvPr id="6153" name="Text Placeholder 4">
            <a:extLst>
              <a:ext uri="{FF2B5EF4-FFF2-40B4-BE49-F238E27FC236}">
                <a16:creationId xmlns:a16="http://schemas.microsoft.com/office/drawing/2014/main" id="{B0A29131-EEEC-0C04-9B11-B8169ECB2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49797" y="1773198"/>
            <a:ext cx="6047225" cy="738984"/>
          </a:xfrm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Large Eddy Simulation of Turbulent Reacting Flows">
            <a:extLst>
              <a:ext uri="{FF2B5EF4-FFF2-40B4-BE49-F238E27FC236}">
                <a16:creationId xmlns:a16="http://schemas.microsoft.com/office/drawing/2014/main" id="{010D098A-510E-41DD-9933-F0472847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818" y="2512182"/>
            <a:ext cx="4355183" cy="45641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42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431FA-6510-8374-5DF0-B511992A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</p:spPr>
        <p:txBody>
          <a:bodyPr anchor="ctr">
            <a:normAutofit/>
          </a:bodyPr>
          <a:lstStyle/>
          <a:p>
            <a:r>
              <a:rPr lang="es-CO" dirty="0"/>
              <a:t>Direct </a:t>
            </a:r>
            <a:r>
              <a:rPr lang="es-CO" dirty="0" err="1"/>
              <a:t>Numerical</a:t>
            </a:r>
            <a:r>
              <a:rPr lang="es-CO" dirty="0"/>
              <a:t> </a:t>
            </a:r>
            <a:r>
              <a:rPr lang="es-CO" dirty="0" err="1"/>
              <a:t>Simulation</a:t>
            </a:r>
            <a:r>
              <a:rPr lang="es-CO" dirty="0"/>
              <a:t> (DNS):</a:t>
            </a:r>
          </a:p>
        </p:txBody>
      </p:sp>
      <p:sp>
        <p:nvSpPr>
          <p:cNvPr id="7175" name="Text Placeholder 2">
            <a:extLst>
              <a:ext uri="{FF2B5EF4-FFF2-40B4-BE49-F238E27FC236}">
                <a16:creationId xmlns:a16="http://schemas.microsoft.com/office/drawing/2014/main" id="{F3F23910-9D7E-37B8-1D5E-C822A6A57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868C14-7B18-B2D8-8E4B-1797AD03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2170" y="2136971"/>
            <a:ext cx="6044851" cy="4564104"/>
          </a:xfrm>
        </p:spPr>
        <p:txBody>
          <a:bodyPr>
            <a:normAutofit/>
          </a:bodyPr>
          <a:lstStyle/>
          <a:p>
            <a:r>
              <a:rPr lang="es-MX" dirty="0"/>
              <a:t>Resuelve todas las escalas de la turbulencia sin ningún modelo de </a:t>
            </a:r>
            <a:r>
              <a:rPr lang="es-MX" dirty="0" err="1"/>
              <a:t>submalla</a:t>
            </a:r>
            <a:r>
              <a:rPr lang="es-MX" dirty="0"/>
              <a:t>. Aunque es extremadamente preciso, es computacionalmente muy costoso y generalmente solo se usa para investigaciones fundamentalmente en flujos simples.</a:t>
            </a:r>
            <a:endParaRPr lang="es-CO" dirty="0"/>
          </a:p>
        </p:txBody>
      </p:sp>
      <p:sp>
        <p:nvSpPr>
          <p:cNvPr id="7177" name="Text Placeholder 4">
            <a:extLst>
              <a:ext uri="{FF2B5EF4-FFF2-40B4-BE49-F238E27FC236}">
                <a16:creationId xmlns:a16="http://schemas.microsoft.com/office/drawing/2014/main" id="{041C7C33-0607-ECA9-8FA1-ABD4A4202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49797" y="1773198"/>
            <a:ext cx="6047225" cy="738984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 descr="Direct numerical simulation of the flow around a wall-mounted square... |  Download Scientific Diagram">
            <a:extLst>
              <a:ext uri="{FF2B5EF4-FFF2-40B4-BE49-F238E27FC236}">
                <a16:creationId xmlns:a16="http://schemas.microsoft.com/office/drawing/2014/main" id="{C49E17E2-F2B8-8F25-6751-B7A4C65B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427" y="2304628"/>
            <a:ext cx="4564104" cy="456410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23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4F450-09F5-C855-35B4-A156B60D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RANS-LES </a:t>
            </a:r>
            <a:r>
              <a:rPr lang="fr-FR" sz="5400" dirty="0" err="1"/>
              <a:t>acoplados</a:t>
            </a:r>
            <a:r>
              <a:rPr lang="fr-FR" sz="5400" dirty="0"/>
              <a:t> (DES, IDDES, etc.)</a:t>
            </a:r>
            <a:endParaRPr lang="es-CO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9B87-7950-AA9D-E39E-289E8C26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/>
              <a:t>Estos modelos combinan las ventajas de RANS y LES, utilizando RANS en regiones donde se necesita menos resolución y LES en regiones con alta turbulencia. Ejemplos incluyen </a:t>
            </a:r>
            <a:r>
              <a:rPr lang="es-MX" sz="2800" dirty="0" err="1"/>
              <a:t>Detached</a:t>
            </a:r>
            <a:r>
              <a:rPr lang="es-MX" sz="2800" dirty="0"/>
              <a:t> Eddy </a:t>
            </a:r>
            <a:r>
              <a:rPr lang="es-MX" sz="2800" dirty="0" err="1"/>
              <a:t>Simulation</a:t>
            </a:r>
            <a:r>
              <a:rPr lang="es-MX" sz="2800" dirty="0"/>
              <a:t> (DES) y </a:t>
            </a:r>
            <a:r>
              <a:rPr lang="es-MX" sz="2800" dirty="0" err="1"/>
              <a:t>Improved</a:t>
            </a:r>
            <a:r>
              <a:rPr lang="es-MX" sz="2800" dirty="0"/>
              <a:t> </a:t>
            </a:r>
            <a:r>
              <a:rPr lang="es-MX" sz="2800" dirty="0" err="1"/>
              <a:t>Delayed</a:t>
            </a:r>
            <a:r>
              <a:rPr lang="es-MX" sz="2800" dirty="0"/>
              <a:t> </a:t>
            </a:r>
            <a:r>
              <a:rPr lang="es-MX" sz="2800" dirty="0" err="1"/>
              <a:t>Detached</a:t>
            </a:r>
            <a:r>
              <a:rPr lang="es-MX" sz="2800" dirty="0"/>
              <a:t> Eddy </a:t>
            </a:r>
            <a:r>
              <a:rPr lang="es-MX" sz="2800" dirty="0" err="1"/>
              <a:t>Simulation</a:t>
            </a:r>
            <a:r>
              <a:rPr lang="es-MX" sz="2800" dirty="0"/>
              <a:t> (IDDES).</a:t>
            </a:r>
            <a:endParaRPr lang="es-CO" sz="2800" dirty="0"/>
          </a:p>
        </p:txBody>
      </p:sp>
      <p:pic>
        <p:nvPicPr>
          <p:cNvPr id="8194" name="Picture 2" descr="Hybrid LES/RANS methods for the simulation of turbulent flows -  ScienceDirect">
            <a:extLst>
              <a:ext uri="{FF2B5EF4-FFF2-40B4-BE49-F238E27FC236}">
                <a16:creationId xmlns:a16="http://schemas.microsoft.com/office/drawing/2014/main" id="{A2B16278-F085-AF85-1482-B19D69803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626" y="4176836"/>
            <a:ext cx="655182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41734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institucional UM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institucional UMNG</Template>
  <TotalTime>5603</TotalTime>
  <Words>321</Words>
  <Application>Microsoft Office PowerPoint</Application>
  <PresentationFormat>Personalizado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</vt:lpstr>
      <vt:lpstr>Plantilla institucional UMNG</vt:lpstr>
      <vt:lpstr>Presentación de PowerPoint</vt:lpstr>
      <vt:lpstr>Introducción</vt:lpstr>
      <vt:lpstr>Modelos de Reynolds-Averaged Navier-Stokes (RANS):</vt:lpstr>
      <vt:lpstr>Presentación de PowerPoint</vt:lpstr>
      <vt:lpstr>Presentación de PowerPoint</vt:lpstr>
      <vt:lpstr>Presentación de PowerPoint</vt:lpstr>
      <vt:lpstr>Large Eddy Simulation (LES):</vt:lpstr>
      <vt:lpstr>Direct Numerical Simulation (DNS):</vt:lpstr>
      <vt:lpstr>RANS-LES acoplados (DES, IDDES, etc.)</vt:lpstr>
      <vt:lpstr>Presentación de PowerPoint</vt:lpstr>
    </vt:vector>
  </TitlesOfParts>
  <Company>UNIVERSIDAD MILITAR NUEVA GRANADA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Guayara</dc:creator>
  <cp:lastModifiedBy>Andrés Felipe Bernal Urrea</cp:lastModifiedBy>
  <cp:revision>385</cp:revision>
  <dcterms:created xsi:type="dcterms:W3CDTF">2014-07-29T18:42:26Z</dcterms:created>
  <dcterms:modified xsi:type="dcterms:W3CDTF">2024-08-09T00:23:44Z</dcterms:modified>
</cp:coreProperties>
</file>